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6" r:id="rId3"/>
    <p:sldId id="262" r:id="rId4"/>
    <p:sldId id="257" r:id="rId5"/>
    <p:sldId id="258" r:id="rId6"/>
    <p:sldId id="259" r:id="rId7"/>
    <p:sldId id="27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31078280-0684-4688-91D0-FE6B36A612AE}" type="datetimeFigureOut">
              <a:rPr lang="pt-PT" smtClean="0"/>
              <a:t>22/05/2024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124CE39-B554-48DB-A04B-B80FBA101CB0}" type="slidenum">
              <a:rPr lang="pt-PT" smtClean="0"/>
              <a:t>‹nº›</a:t>
            </a:fld>
            <a:endParaRPr lang="pt-PT"/>
          </a:p>
        </p:txBody>
      </p:sp>
    </p:spTree>
    <p:extLst>
      <p:ext uri="{BB962C8B-B14F-4D97-AF65-F5344CB8AC3E}">
        <p14:creationId xmlns:p14="http://schemas.microsoft.com/office/powerpoint/2010/main" val="277760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1078280-0684-4688-91D0-FE6B36A612AE}" type="datetimeFigureOut">
              <a:rPr lang="pt-PT" smtClean="0"/>
              <a:t>22/05/2024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124CE39-B554-48DB-A04B-B80FBA101CB0}" type="slidenum">
              <a:rPr lang="pt-PT" smtClean="0"/>
              <a:t>‹nº›</a:t>
            </a:fld>
            <a:endParaRPr lang="pt-PT"/>
          </a:p>
        </p:txBody>
      </p:sp>
    </p:spTree>
    <p:extLst>
      <p:ext uri="{BB962C8B-B14F-4D97-AF65-F5344CB8AC3E}">
        <p14:creationId xmlns:p14="http://schemas.microsoft.com/office/powerpoint/2010/main" val="143488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1078280-0684-4688-91D0-FE6B36A612AE}" type="datetimeFigureOut">
              <a:rPr lang="pt-PT" smtClean="0"/>
              <a:t>22/05/2024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124CE39-B554-48DB-A04B-B80FBA101CB0}" type="slidenum">
              <a:rPr lang="pt-PT" smtClean="0"/>
              <a:t>‹nº›</a:t>
            </a:fld>
            <a:endParaRPr lang="pt-P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21854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1078280-0684-4688-91D0-FE6B36A612AE}" type="datetimeFigureOut">
              <a:rPr lang="pt-PT" smtClean="0"/>
              <a:t>22/05/2024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124CE39-B554-48DB-A04B-B80FBA101CB0}" type="slidenum">
              <a:rPr lang="pt-PT" smtClean="0"/>
              <a:t>‹nº›</a:t>
            </a:fld>
            <a:endParaRPr lang="pt-PT"/>
          </a:p>
        </p:txBody>
      </p:sp>
    </p:spTree>
    <p:extLst>
      <p:ext uri="{BB962C8B-B14F-4D97-AF65-F5344CB8AC3E}">
        <p14:creationId xmlns:p14="http://schemas.microsoft.com/office/powerpoint/2010/main" val="1411994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1078280-0684-4688-91D0-FE6B36A612AE}" type="datetimeFigureOut">
              <a:rPr lang="pt-PT" smtClean="0"/>
              <a:t>22/05/2024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124CE39-B554-48DB-A04B-B80FBA101CB0}" type="slidenum">
              <a:rPr lang="pt-PT" smtClean="0"/>
              <a:t>‹nº›</a:t>
            </a:fld>
            <a:endParaRPr lang="pt-P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3790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1078280-0684-4688-91D0-FE6B36A612AE}" type="datetimeFigureOut">
              <a:rPr lang="pt-PT" smtClean="0"/>
              <a:t>22/05/2024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124CE39-B554-48DB-A04B-B80FBA101CB0}" type="slidenum">
              <a:rPr lang="pt-PT" smtClean="0"/>
              <a:t>‹nº›</a:t>
            </a:fld>
            <a:endParaRPr lang="pt-PT"/>
          </a:p>
        </p:txBody>
      </p:sp>
    </p:spTree>
    <p:extLst>
      <p:ext uri="{BB962C8B-B14F-4D97-AF65-F5344CB8AC3E}">
        <p14:creationId xmlns:p14="http://schemas.microsoft.com/office/powerpoint/2010/main" val="3194579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31078280-0684-4688-91D0-FE6B36A612AE}" type="datetimeFigureOut">
              <a:rPr lang="pt-PT" smtClean="0"/>
              <a:t>22/05/2024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124CE39-B554-48DB-A04B-B80FBA101CB0}" type="slidenum">
              <a:rPr lang="pt-PT" smtClean="0"/>
              <a:t>‹nº›</a:t>
            </a:fld>
            <a:endParaRPr lang="pt-PT"/>
          </a:p>
        </p:txBody>
      </p:sp>
    </p:spTree>
    <p:extLst>
      <p:ext uri="{BB962C8B-B14F-4D97-AF65-F5344CB8AC3E}">
        <p14:creationId xmlns:p14="http://schemas.microsoft.com/office/powerpoint/2010/main" val="657301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31078280-0684-4688-91D0-FE6B36A612AE}" type="datetimeFigureOut">
              <a:rPr lang="pt-PT" smtClean="0"/>
              <a:t>22/05/2024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124CE39-B554-48DB-A04B-B80FBA101CB0}" type="slidenum">
              <a:rPr lang="pt-PT" smtClean="0"/>
              <a:t>‹nº›</a:t>
            </a:fld>
            <a:endParaRPr lang="pt-PT"/>
          </a:p>
        </p:txBody>
      </p:sp>
    </p:spTree>
    <p:extLst>
      <p:ext uri="{BB962C8B-B14F-4D97-AF65-F5344CB8AC3E}">
        <p14:creationId xmlns:p14="http://schemas.microsoft.com/office/powerpoint/2010/main" val="42454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31078280-0684-4688-91D0-FE6B36A612AE}" type="datetimeFigureOut">
              <a:rPr lang="pt-PT" smtClean="0"/>
              <a:t>22/05/2024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124CE39-B554-48DB-A04B-B80FBA101CB0}" type="slidenum">
              <a:rPr lang="pt-PT" smtClean="0"/>
              <a:t>‹nº›</a:t>
            </a:fld>
            <a:endParaRPr lang="pt-PT"/>
          </a:p>
        </p:txBody>
      </p:sp>
    </p:spTree>
    <p:extLst>
      <p:ext uri="{BB962C8B-B14F-4D97-AF65-F5344CB8AC3E}">
        <p14:creationId xmlns:p14="http://schemas.microsoft.com/office/powerpoint/2010/main" val="417057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31078280-0684-4688-91D0-FE6B36A612AE}" type="datetimeFigureOut">
              <a:rPr lang="pt-PT" smtClean="0"/>
              <a:t>22/05/2024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124CE39-B554-48DB-A04B-B80FBA101CB0}" type="slidenum">
              <a:rPr lang="pt-PT" smtClean="0"/>
              <a:t>‹nº›</a:t>
            </a:fld>
            <a:endParaRPr lang="pt-PT"/>
          </a:p>
        </p:txBody>
      </p:sp>
    </p:spTree>
    <p:extLst>
      <p:ext uri="{BB962C8B-B14F-4D97-AF65-F5344CB8AC3E}">
        <p14:creationId xmlns:p14="http://schemas.microsoft.com/office/powerpoint/2010/main" val="99787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31078280-0684-4688-91D0-FE6B36A612AE}" type="datetimeFigureOut">
              <a:rPr lang="pt-PT" smtClean="0"/>
              <a:t>22/05/2024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3124CE39-B554-48DB-A04B-B80FBA101CB0}" type="slidenum">
              <a:rPr lang="pt-PT" smtClean="0"/>
              <a:t>‹nº›</a:t>
            </a:fld>
            <a:endParaRPr lang="pt-PT"/>
          </a:p>
        </p:txBody>
      </p:sp>
    </p:spTree>
    <p:extLst>
      <p:ext uri="{BB962C8B-B14F-4D97-AF65-F5344CB8AC3E}">
        <p14:creationId xmlns:p14="http://schemas.microsoft.com/office/powerpoint/2010/main" val="175334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31078280-0684-4688-91D0-FE6B36A612AE}" type="datetimeFigureOut">
              <a:rPr lang="pt-PT" smtClean="0"/>
              <a:t>22/05/2024</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3124CE39-B554-48DB-A04B-B80FBA101CB0}" type="slidenum">
              <a:rPr lang="pt-PT" smtClean="0"/>
              <a:t>‹nº›</a:t>
            </a:fld>
            <a:endParaRPr lang="pt-PT"/>
          </a:p>
        </p:txBody>
      </p:sp>
    </p:spTree>
    <p:extLst>
      <p:ext uri="{BB962C8B-B14F-4D97-AF65-F5344CB8AC3E}">
        <p14:creationId xmlns:p14="http://schemas.microsoft.com/office/powerpoint/2010/main" val="337254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31078280-0684-4688-91D0-FE6B36A612AE}" type="datetimeFigureOut">
              <a:rPr lang="pt-PT" smtClean="0"/>
              <a:t>22/05/2024</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3124CE39-B554-48DB-A04B-B80FBA101CB0}" type="slidenum">
              <a:rPr lang="pt-PT" smtClean="0"/>
              <a:t>‹nº›</a:t>
            </a:fld>
            <a:endParaRPr lang="pt-PT"/>
          </a:p>
        </p:txBody>
      </p:sp>
    </p:spTree>
    <p:extLst>
      <p:ext uri="{BB962C8B-B14F-4D97-AF65-F5344CB8AC3E}">
        <p14:creationId xmlns:p14="http://schemas.microsoft.com/office/powerpoint/2010/main" val="192284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78280-0684-4688-91D0-FE6B36A612AE}" type="datetimeFigureOut">
              <a:rPr lang="pt-PT" smtClean="0"/>
              <a:t>22/05/2024</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3124CE39-B554-48DB-A04B-B80FBA101CB0}" type="slidenum">
              <a:rPr lang="pt-PT" smtClean="0"/>
              <a:t>‹nº›</a:t>
            </a:fld>
            <a:endParaRPr lang="pt-PT"/>
          </a:p>
        </p:txBody>
      </p:sp>
    </p:spTree>
    <p:extLst>
      <p:ext uri="{BB962C8B-B14F-4D97-AF65-F5344CB8AC3E}">
        <p14:creationId xmlns:p14="http://schemas.microsoft.com/office/powerpoint/2010/main" val="369928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PT"/>
              <a:t>Clique para editar o estilo de título do Modelo Global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31078280-0684-4688-91D0-FE6B36A612AE}" type="datetimeFigureOut">
              <a:rPr lang="pt-PT" smtClean="0"/>
              <a:t>22/05/2024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3124CE39-B554-48DB-A04B-B80FBA101CB0}" type="slidenum">
              <a:rPr lang="pt-PT" smtClean="0"/>
              <a:t>‹nº›</a:t>
            </a:fld>
            <a:endParaRPr lang="pt-PT"/>
          </a:p>
        </p:txBody>
      </p:sp>
    </p:spTree>
    <p:extLst>
      <p:ext uri="{BB962C8B-B14F-4D97-AF65-F5344CB8AC3E}">
        <p14:creationId xmlns:p14="http://schemas.microsoft.com/office/powerpoint/2010/main" val="384498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31078280-0684-4688-91D0-FE6B36A612AE}" type="datetimeFigureOut">
              <a:rPr lang="pt-PT" smtClean="0"/>
              <a:t>22/05/2024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3124CE39-B554-48DB-A04B-B80FBA101CB0}" type="slidenum">
              <a:rPr lang="pt-PT" smtClean="0"/>
              <a:t>‹nº›</a:t>
            </a:fld>
            <a:endParaRPr lang="pt-PT"/>
          </a:p>
        </p:txBody>
      </p:sp>
    </p:spTree>
    <p:extLst>
      <p:ext uri="{BB962C8B-B14F-4D97-AF65-F5344CB8AC3E}">
        <p14:creationId xmlns:p14="http://schemas.microsoft.com/office/powerpoint/2010/main" val="230750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078280-0684-4688-91D0-FE6B36A612AE}" type="datetimeFigureOut">
              <a:rPr lang="pt-PT" smtClean="0"/>
              <a:t>22/05/2024</a:t>
            </a:fld>
            <a:endParaRPr lang="pt-P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124CE39-B554-48DB-A04B-B80FBA101CB0}" type="slidenum">
              <a:rPr lang="pt-PT" smtClean="0"/>
              <a:t>‹nº›</a:t>
            </a:fld>
            <a:endParaRPr lang="pt-PT"/>
          </a:p>
        </p:txBody>
      </p:sp>
    </p:spTree>
    <p:extLst>
      <p:ext uri="{BB962C8B-B14F-4D97-AF65-F5344CB8AC3E}">
        <p14:creationId xmlns:p14="http://schemas.microsoft.com/office/powerpoint/2010/main" val="2237110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093" y="-1"/>
            <a:ext cx="1723521" cy="11951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626" y="6053023"/>
            <a:ext cx="1356878" cy="7155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10" y="6170732"/>
            <a:ext cx="850367" cy="52522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725" y="6101899"/>
            <a:ext cx="1746290" cy="74761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7421" y="6170732"/>
            <a:ext cx="1534554" cy="45258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196" y="5953585"/>
            <a:ext cx="1231900" cy="9144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3768" y="32472"/>
            <a:ext cx="2693577" cy="565099"/>
          </a:xfrm>
          <a:prstGeom prst="rect">
            <a:avLst/>
          </a:prstGeom>
        </p:spPr>
      </p:pic>
      <p:sp>
        <p:nvSpPr>
          <p:cNvPr id="12" name="TextBox 11"/>
          <p:cNvSpPr txBox="1"/>
          <p:nvPr/>
        </p:nvSpPr>
        <p:spPr>
          <a:xfrm>
            <a:off x="3667608" y="5676586"/>
            <a:ext cx="2632985" cy="553998"/>
          </a:xfrm>
          <a:prstGeom prst="rect">
            <a:avLst/>
          </a:prstGeom>
          <a:noFill/>
        </p:spPr>
        <p:txBody>
          <a:bodyPr wrap="square" rtlCol="0">
            <a:spAutoFit/>
          </a:bodyPr>
          <a:lstStyle/>
          <a:p>
            <a:r>
              <a:rPr lang="en-US" sz="1200" cap="small" dirty="0">
                <a:solidFill>
                  <a:schemeClr val="accent2">
                    <a:lumMod val="75000"/>
                  </a:schemeClr>
                </a:solidFill>
              </a:rPr>
              <a:t>2022-1-BG01-KA220-SCH-000085065</a:t>
            </a:r>
            <a:endParaRPr lang="en-GB" sz="1200" dirty="0">
              <a:solidFill>
                <a:schemeClr val="accent2">
                  <a:lumMod val="75000"/>
                </a:schemeClr>
              </a:solidFill>
            </a:endParaRPr>
          </a:p>
          <a:p>
            <a:r>
              <a:rPr lang="en-GB" dirty="0"/>
              <a:t> </a:t>
            </a:r>
          </a:p>
        </p:txBody>
      </p:sp>
      <p:sp>
        <p:nvSpPr>
          <p:cNvPr id="3" name="Título 1">
            <a:extLst>
              <a:ext uri="{FF2B5EF4-FFF2-40B4-BE49-F238E27FC236}">
                <a16:creationId xmlns:a16="http://schemas.microsoft.com/office/drawing/2014/main" id="{012ED283-D7FC-AC67-370B-143F40C85C11}"/>
              </a:ext>
            </a:extLst>
          </p:cNvPr>
          <p:cNvSpPr>
            <a:spLocks noGrp="1"/>
          </p:cNvSpPr>
          <p:nvPr>
            <p:ph type="ctrTitle"/>
          </p:nvPr>
        </p:nvSpPr>
        <p:spPr>
          <a:xfrm>
            <a:off x="930092" y="1468581"/>
            <a:ext cx="8236141" cy="2877615"/>
          </a:xfrm>
        </p:spPr>
        <p:txBody>
          <a:bodyPr/>
          <a:lstStyle/>
          <a:p>
            <a:r>
              <a:rPr lang="pt-PT" b="1" dirty="0" err="1">
                <a:solidFill>
                  <a:srgbClr val="00B050"/>
                </a:solidFill>
              </a:rPr>
              <a:t>The</a:t>
            </a:r>
            <a:r>
              <a:rPr lang="pt-PT" b="1" dirty="0">
                <a:solidFill>
                  <a:srgbClr val="00B050"/>
                </a:solidFill>
              </a:rPr>
              <a:t> </a:t>
            </a:r>
            <a:r>
              <a:rPr lang="pt-PT" b="1" dirty="0" err="1">
                <a:solidFill>
                  <a:srgbClr val="00B050"/>
                </a:solidFill>
              </a:rPr>
              <a:t>Soil</a:t>
            </a:r>
            <a:r>
              <a:rPr lang="pt-PT" b="1" dirty="0">
                <a:solidFill>
                  <a:srgbClr val="00B050"/>
                </a:solidFill>
              </a:rPr>
              <a:t> Uses</a:t>
            </a:r>
            <a:br>
              <a:rPr lang="pt-PT" b="1" dirty="0">
                <a:solidFill>
                  <a:srgbClr val="00B050"/>
                </a:solidFill>
              </a:rPr>
            </a:br>
            <a:r>
              <a:rPr lang="pt-PT" b="1" dirty="0" err="1">
                <a:solidFill>
                  <a:schemeClr val="accent4"/>
                </a:solidFill>
              </a:rPr>
              <a:t>Different</a:t>
            </a:r>
            <a:r>
              <a:rPr lang="pt-PT" b="1" dirty="0">
                <a:solidFill>
                  <a:schemeClr val="accent4"/>
                </a:solidFill>
              </a:rPr>
              <a:t> </a:t>
            </a:r>
            <a:r>
              <a:rPr lang="pt-PT" b="1" dirty="0" err="1">
                <a:solidFill>
                  <a:schemeClr val="accent4"/>
                </a:solidFill>
              </a:rPr>
              <a:t>types</a:t>
            </a:r>
            <a:r>
              <a:rPr lang="pt-PT" b="1" dirty="0">
                <a:solidFill>
                  <a:schemeClr val="accent4"/>
                </a:solidFill>
              </a:rPr>
              <a:t> </a:t>
            </a:r>
            <a:r>
              <a:rPr lang="pt-PT" b="1" dirty="0" err="1">
                <a:solidFill>
                  <a:schemeClr val="accent4"/>
                </a:solidFill>
              </a:rPr>
              <a:t>of</a:t>
            </a:r>
            <a:r>
              <a:rPr lang="pt-PT" b="1" dirty="0">
                <a:solidFill>
                  <a:schemeClr val="accent4"/>
                </a:solidFill>
              </a:rPr>
              <a:t> </a:t>
            </a:r>
            <a:r>
              <a:rPr lang="pt-PT" b="1" dirty="0" err="1">
                <a:solidFill>
                  <a:schemeClr val="accent4"/>
                </a:solidFill>
              </a:rPr>
              <a:t>Soil</a:t>
            </a:r>
            <a:endParaRPr lang="pt-PT" b="1" dirty="0">
              <a:solidFill>
                <a:schemeClr val="accent4"/>
              </a:solidFill>
            </a:endParaRPr>
          </a:p>
        </p:txBody>
      </p:sp>
    </p:spTree>
    <p:extLst>
      <p:ext uri="{BB962C8B-B14F-4D97-AF65-F5344CB8AC3E}">
        <p14:creationId xmlns:p14="http://schemas.microsoft.com/office/powerpoint/2010/main" val="3947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567FD-C3B9-AA86-A632-56749D0AA69B}"/>
              </a:ext>
            </a:extLst>
          </p:cNvPr>
          <p:cNvSpPr>
            <a:spLocks noGrp="1"/>
          </p:cNvSpPr>
          <p:nvPr>
            <p:ph type="ctrTitle"/>
          </p:nvPr>
        </p:nvSpPr>
        <p:spPr>
          <a:xfrm>
            <a:off x="1147662" y="366288"/>
            <a:ext cx="7528584" cy="771579"/>
          </a:xfrm>
        </p:spPr>
        <p:txBody>
          <a:bodyPr/>
          <a:lstStyle/>
          <a:p>
            <a:r>
              <a:rPr lang="pt-PT" b="1" dirty="0" err="1">
                <a:solidFill>
                  <a:schemeClr val="accent4"/>
                </a:solidFill>
              </a:rPr>
              <a:t>Types</a:t>
            </a:r>
            <a:r>
              <a:rPr lang="pt-PT" b="1" dirty="0">
                <a:solidFill>
                  <a:schemeClr val="accent4"/>
                </a:solidFill>
              </a:rPr>
              <a:t> </a:t>
            </a:r>
            <a:r>
              <a:rPr lang="pt-PT" b="1" dirty="0" err="1">
                <a:solidFill>
                  <a:schemeClr val="accent4"/>
                </a:solidFill>
              </a:rPr>
              <a:t>of</a:t>
            </a:r>
            <a:r>
              <a:rPr lang="pt-PT" b="1" dirty="0">
                <a:solidFill>
                  <a:schemeClr val="accent4"/>
                </a:solidFill>
              </a:rPr>
              <a:t> </a:t>
            </a:r>
            <a:r>
              <a:rPr lang="pt-PT" b="1" dirty="0" err="1">
                <a:solidFill>
                  <a:schemeClr val="accent4"/>
                </a:solidFill>
              </a:rPr>
              <a:t>Soil</a:t>
            </a:r>
            <a:endParaRPr lang="pt-PT" b="1" dirty="0">
              <a:solidFill>
                <a:schemeClr val="accent4"/>
              </a:solidFill>
            </a:endParaRPr>
          </a:p>
        </p:txBody>
      </p:sp>
      <p:pic>
        <p:nvPicPr>
          <p:cNvPr id="3" name="Picture 2">
            <a:extLst>
              <a:ext uri="{FF2B5EF4-FFF2-40B4-BE49-F238E27FC236}">
                <a16:creationId xmlns:a16="http://schemas.microsoft.com/office/drawing/2014/main" id="{9E2F6DFA-11E4-4B60-ECBC-1C83C7566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536" y="6158693"/>
            <a:ext cx="96218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0" name="Picture 2" descr="Mulher na praia segurando areia na mão">
            <a:extLst>
              <a:ext uri="{FF2B5EF4-FFF2-40B4-BE49-F238E27FC236}">
                <a16:creationId xmlns:a16="http://schemas.microsoft.com/office/drawing/2014/main" id="{713784E2-8727-043F-DEF6-F477A48E2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36" y="1875163"/>
            <a:ext cx="2362268" cy="3546234"/>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a:extLst>
              <a:ext uri="{FF2B5EF4-FFF2-40B4-BE49-F238E27FC236}">
                <a16:creationId xmlns:a16="http://schemas.microsoft.com/office/drawing/2014/main" id="{986BBE47-649A-736D-BB38-90341D567AA2}"/>
              </a:ext>
            </a:extLst>
          </p:cNvPr>
          <p:cNvSpPr txBox="1"/>
          <p:nvPr/>
        </p:nvSpPr>
        <p:spPr>
          <a:xfrm>
            <a:off x="678536" y="5421397"/>
            <a:ext cx="2362268" cy="369332"/>
          </a:xfrm>
          <a:prstGeom prst="rect">
            <a:avLst/>
          </a:prstGeom>
          <a:noFill/>
        </p:spPr>
        <p:txBody>
          <a:bodyPr wrap="square" rtlCol="0">
            <a:spAutoFit/>
          </a:bodyPr>
          <a:lstStyle/>
          <a:p>
            <a:pPr algn="ctr"/>
            <a:r>
              <a:rPr lang="pt-PT" b="1" dirty="0" err="1"/>
              <a:t>Sandy</a:t>
            </a:r>
            <a:endParaRPr lang="pt-PT" b="1" dirty="0"/>
          </a:p>
        </p:txBody>
      </p:sp>
      <p:sp>
        <p:nvSpPr>
          <p:cNvPr id="16" name="CaixaDeTexto 15">
            <a:extLst>
              <a:ext uri="{FF2B5EF4-FFF2-40B4-BE49-F238E27FC236}">
                <a16:creationId xmlns:a16="http://schemas.microsoft.com/office/drawing/2014/main" id="{22025CDF-48DD-AE2B-0F4D-82FEC81CFB7E}"/>
              </a:ext>
            </a:extLst>
          </p:cNvPr>
          <p:cNvSpPr txBox="1"/>
          <p:nvPr/>
        </p:nvSpPr>
        <p:spPr>
          <a:xfrm>
            <a:off x="4911954" y="5372374"/>
            <a:ext cx="2516848" cy="369332"/>
          </a:xfrm>
          <a:prstGeom prst="rect">
            <a:avLst/>
          </a:prstGeom>
          <a:noFill/>
        </p:spPr>
        <p:txBody>
          <a:bodyPr wrap="square" rtlCol="0">
            <a:spAutoFit/>
          </a:bodyPr>
          <a:lstStyle/>
          <a:p>
            <a:pPr algn="ctr"/>
            <a:r>
              <a:rPr lang="pt-PT" b="1" dirty="0" err="1"/>
              <a:t>Clay</a:t>
            </a:r>
            <a:endParaRPr lang="pt-PT" b="1" dirty="0"/>
          </a:p>
        </p:txBody>
      </p:sp>
      <p:pic>
        <p:nvPicPr>
          <p:cNvPr id="2054" name="Picture 6" descr="Mãos fazendo trufas de chocolate com cacau em pó">
            <a:extLst>
              <a:ext uri="{FF2B5EF4-FFF2-40B4-BE49-F238E27FC236}">
                <a16:creationId xmlns:a16="http://schemas.microsoft.com/office/drawing/2014/main" id="{5A3F567F-3558-3B2B-45E2-EA1A25069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791" y="2878089"/>
            <a:ext cx="3744418" cy="2494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m punhado de terra nas mãos de">
            <a:extLst>
              <a:ext uri="{FF2B5EF4-FFF2-40B4-BE49-F238E27FC236}">
                <a16:creationId xmlns:a16="http://schemas.microsoft.com/office/drawing/2014/main" id="{5AF2367F-77A3-D2DC-ADF5-402BC32DBE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3598" y="2082794"/>
            <a:ext cx="2362268" cy="3546235"/>
          </a:xfrm>
          <a:prstGeom prst="rect">
            <a:avLst/>
          </a:prstGeom>
          <a:noFill/>
          <a:extLst>
            <a:ext uri="{909E8E84-426E-40DD-AFC4-6F175D3DCCD1}">
              <a14:hiddenFill xmlns:a14="http://schemas.microsoft.com/office/drawing/2010/main">
                <a:solidFill>
                  <a:srgbClr val="FFFFFF"/>
                </a:solidFill>
              </a14:hiddenFill>
            </a:ext>
          </a:extLst>
        </p:spPr>
      </p:pic>
      <p:sp>
        <p:nvSpPr>
          <p:cNvPr id="17" name="CaixaDeTexto 16">
            <a:extLst>
              <a:ext uri="{FF2B5EF4-FFF2-40B4-BE49-F238E27FC236}">
                <a16:creationId xmlns:a16="http://schemas.microsoft.com/office/drawing/2014/main" id="{ACF6382E-72A2-1450-E005-4BF61BDAC14B}"/>
              </a:ext>
            </a:extLst>
          </p:cNvPr>
          <p:cNvSpPr txBox="1"/>
          <p:nvPr/>
        </p:nvSpPr>
        <p:spPr>
          <a:xfrm>
            <a:off x="8983598" y="5657734"/>
            <a:ext cx="2362268" cy="369332"/>
          </a:xfrm>
          <a:prstGeom prst="rect">
            <a:avLst/>
          </a:prstGeom>
          <a:noFill/>
        </p:spPr>
        <p:txBody>
          <a:bodyPr wrap="square" rtlCol="0">
            <a:spAutoFit/>
          </a:bodyPr>
          <a:lstStyle/>
          <a:p>
            <a:pPr algn="ctr"/>
            <a:r>
              <a:rPr lang="pt-PT" b="1" dirty="0" err="1"/>
              <a:t>Sandy</a:t>
            </a:r>
            <a:endParaRPr lang="pt-PT" b="1" dirty="0"/>
          </a:p>
        </p:txBody>
      </p:sp>
    </p:spTree>
    <p:extLst>
      <p:ext uri="{BB962C8B-B14F-4D97-AF65-F5344CB8AC3E}">
        <p14:creationId xmlns:p14="http://schemas.microsoft.com/office/powerpoint/2010/main" val="407418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71138-5CE7-5E24-43EB-877FA2B96011}"/>
              </a:ext>
            </a:extLst>
          </p:cNvPr>
          <p:cNvSpPr>
            <a:spLocks noGrp="1"/>
          </p:cNvSpPr>
          <p:nvPr>
            <p:ph type="title"/>
          </p:nvPr>
        </p:nvSpPr>
        <p:spPr/>
        <p:txBody>
          <a:bodyPr/>
          <a:lstStyle/>
          <a:p>
            <a:r>
              <a:rPr lang="pt-PT" dirty="0" err="1"/>
              <a:t>Loamy</a:t>
            </a:r>
            <a:r>
              <a:rPr lang="pt-PT" dirty="0"/>
              <a:t> </a:t>
            </a:r>
            <a:r>
              <a:rPr lang="pt-PT" dirty="0" err="1"/>
              <a:t>Soil</a:t>
            </a:r>
            <a:endParaRPr lang="pt-PT" dirty="0"/>
          </a:p>
        </p:txBody>
      </p:sp>
      <p:sp>
        <p:nvSpPr>
          <p:cNvPr id="3" name="Marcador de Posição de Conteúdo 2">
            <a:extLst>
              <a:ext uri="{FF2B5EF4-FFF2-40B4-BE49-F238E27FC236}">
                <a16:creationId xmlns:a16="http://schemas.microsoft.com/office/drawing/2014/main" id="{DFB52F0D-E3FE-F945-E717-7BDB34E516F4}"/>
              </a:ext>
            </a:extLst>
          </p:cNvPr>
          <p:cNvSpPr>
            <a:spLocks noGrp="1"/>
          </p:cNvSpPr>
          <p:nvPr>
            <p:ph idx="1"/>
          </p:nvPr>
        </p:nvSpPr>
        <p:spPr>
          <a:xfrm>
            <a:off x="838201" y="1310185"/>
            <a:ext cx="4552950" cy="4866778"/>
          </a:xfrm>
        </p:spPr>
        <p:txBody>
          <a:bodyPr/>
          <a:lstStyle/>
          <a:p>
            <a:pPr>
              <a:lnSpc>
                <a:spcPct val="150000"/>
              </a:lnSpc>
            </a:pPr>
            <a:r>
              <a:rPr lang="en-US" dirty="0"/>
              <a:t>This type of soil is considered ideal for most plants, as it offers good drainage, water retention and nutrients and is therefore perfect for agriculture.</a:t>
            </a:r>
            <a:endParaRPr lang="pt-PT" dirty="0"/>
          </a:p>
        </p:txBody>
      </p:sp>
      <p:pic>
        <p:nvPicPr>
          <p:cNvPr id="1026" name="Picture 2" descr="Conceito orgânico de agricultura em nuvem rural">
            <a:extLst>
              <a:ext uri="{FF2B5EF4-FFF2-40B4-BE49-F238E27FC236}">
                <a16:creationId xmlns:a16="http://schemas.microsoft.com/office/drawing/2014/main" id="{CE8C8A61-F4DE-6863-22A4-535498096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149" y="1505199"/>
            <a:ext cx="5962650" cy="4476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47EFB99-600D-F8D8-1050-E06F18F20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36" y="6158693"/>
            <a:ext cx="96218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765827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1B26B2-C643-3ACE-C2CB-44BB5CB8E84B}"/>
              </a:ext>
            </a:extLst>
          </p:cNvPr>
          <p:cNvSpPr>
            <a:spLocks noGrp="1"/>
          </p:cNvSpPr>
          <p:nvPr>
            <p:ph type="title"/>
          </p:nvPr>
        </p:nvSpPr>
        <p:spPr>
          <a:xfrm>
            <a:off x="677334" y="609600"/>
            <a:ext cx="8771466" cy="2008150"/>
          </a:xfrm>
        </p:spPr>
        <p:txBody>
          <a:bodyPr/>
          <a:lstStyle/>
          <a:p>
            <a:r>
              <a:rPr lang="pt-PT" dirty="0" err="1"/>
              <a:t>Sandy</a:t>
            </a:r>
            <a:r>
              <a:rPr lang="pt-PT" dirty="0"/>
              <a:t> </a:t>
            </a:r>
            <a:r>
              <a:rPr lang="pt-PT" dirty="0" err="1"/>
              <a:t>Soil</a:t>
            </a:r>
            <a:endParaRPr lang="pt-PT" dirty="0"/>
          </a:p>
        </p:txBody>
      </p:sp>
      <p:sp>
        <p:nvSpPr>
          <p:cNvPr id="3" name="Marcador de Posição de Conteúdo 2">
            <a:extLst>
              <a:ext uri="{FF2B5EF4-FFF2-40B4-BE49-F238E27FC236}">
                <a16:creationId xmlns:a16="http://schemas.microsoft.com/office/drawing/2014/main" id="{83F3D415-D369-AE77-1E3B-6E1E06BA32E0}"/>
              </a:ext>
            </a:extLst>
          </p:cNvPr>
          <p:cNvSpPr>
            <a:spLocks noGrp="1"/>
          </p:cNvSpPr>
          <p:nvPr>
            <p:ph idx="1"/>
          </p:nvPr>
        </p:nvSpPr>
        <p:spPr>
          <a:xfrm>
            <a:off x="838200" y="1437377"/>
            <a:ext cx="8610600" cy="1416659"/>
          </a:xfrm>
        </p:spPr>
        <p:txBody>
          <a:bodyPr/>
          <a:lstStyle/>
          <a:p>
            <a:r>
              <a:rPr lang="en-US" dirty="0"/>
              <a:t>Today, the sandy soil is responsible for a significant part of the production of soya, corn, cotton, melons, mangoes and wood for cellulose, among other products.</a:t>
            </a:r>
            <a:endParaRPr lang="pt-PT" dirty="0"/>
          </a:p>
        </p:txBody>
      </p:sp>
      <p:pic>
        <p:nvPicPr>
          <p:cNvPr id="2050" name="Picture 2" descr="Plantas de algodão maduras num prado rural geradas por IA">
            <a:extLst>
              <a:ext uri="{FF2B5EF4-FFF2-40B4-BE49-F238E27FC236}">
                <a16:creationId xmlns:a16="http://schemas.microsoft.com/office/drawing/2014/main" id="{BC5BC05B-E733-3132-035B-4BE13A85E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456" y="2674513"/>
            <a:ext cx="5962650" cy="3409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ose da areia do mar">
            <a:extLst>
              <a:ext uri="{FF2B5EF4-FFF2-40B4-BE49-F238E27FC236}">
                <a16:creationId xmlns:a16="http://schemas.microsoft.com/office/drawing/2014/main" id="{EE3B9005-E7B4-C2FB-8483-E6CED3074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37" y="2674513"/>
            <a:ext cx="3940986" cy="26441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63CD4096-48E7-6956-922F-76B303FFC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536" y="6158693"/>
            <a:ext cx="96218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963666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5439E-31FC-3408-5ABF-B53ED4BF7E8B}"/>
              </a:ext>
            </a:extLst>
          </p:cNvPr>
          <p:cNvSpPr>
            <a:spLocks noGrp="1"/>
          </p:cNvSpPr>
          <p:nvPr>
            <p:ph type="title"/>
          </p:nvPr>
        </p:nvSpPr>
        <p:spPr/>
        <p:txBody>
          <a:bodyPr/>
          <a:lstStyle/>
          <a:p>
            <a:r>
              <a:rPr lang="pt-PT" dirty="0" err="1"/>
              <a:t>Clay</a:t>
            </a:r>
            <a:r>
              <a:rPr lang="pt-PT" dirty="0"/>
              <a:t> </a:t>
            </a:r>
            <a:r>
              <a:rPr lang="pt-PT" dirty="0" err="1"/>
              <a:t>Soil</a:t>
            </a:r>
            <a:endParaRPr lang="pt-PT" dirty="0"/>
          </a:p>
        </p:txBody>
      </p:sp>
      <p:sp>
        <p:nvSpPr>
          <p:cNvPr id="3" name="Marcador de Posição de Conteúdo 2">
            <a:extLst>
              <a:ext uri="{FF2B5EF4-FFF2-40B4-BE49-F238E27FC236}">
                <a16:creationId xmlns:a16="http://schemas.microsoft.com/office/drawing/2014/main" id="{1472FB69-DF11-9C51-7349-3A656F9F7EDD}"/>
              </a:ext>
            </a:extLst>
          </p:cNvPr>
          <p:cNvSpPr>
            <a:spLocks noGrp="1"/>
          </p:cNvSpPr>
          <p:nvPr>
            <p:ph idx="1"/>
          </p:nvPr>
        </p:nvSpPr>
        <p:spPr>
          <a:xfrm>
            <a:off x="641445" y="1405720"/>
            <a:ext cx="4315677" cy="2251880"/>
          </a:xfrm>
        </p:spPr>
        <p:txBody>
          <a:bodyPr/>
          <a:lstStyle/>
          <a:p>
            <a:pPr>
              <a:lnSpc>
                <a:spcPct val="150000"/>
              </a:lnSpc>
            </a:pPr>
            <a:r>
              <a:rPr lang="pt-PT" dirty="0"/>
              <a:t> </a:t>
            </a:r>
            <a:r>
              <a:rPr lang="en-US" dirty="0"/>
              <a:t>Outside of agriculture, it is used as a raw material to make utensils and ceramics, as well as being used to make ceramic tiles and bricks in order to build houses.</a:t>
            </a:r>
            <a:endParaRPr lang="pt-PT" dirty="0"/>
          </a:p>
        </p:txBody>
      </p:sp>
      <p:pic>
        <p:nvPicPr>
          <p:cNvPr id="3074" name="Picture 2" descr="Feche as sombras para maquiagem">
            <a:extLst>
              <a:ext uri="{FF2B5EF4-FFF2-40B4-BE49-F238E27FC236}">
                <a16:creationId xmlns:a16="http://schemas.microsoft.com/office/drawing/2014/main" id="{B86A6D42-2F13-FCD7-AAAE-940543821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651" y="365125"/>
            <a:ext cx="5125160" cy="512516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B755C8DF-0255-810F-4086-7F6F63199B52}"/>
              </a:ext>
            </a:extLst>
          </p:cNvPr>
          <p:cNvSpPr txBox="1"/>
          <p:nvPr/>
        </p:nvSpPr>
        <p:spPr>
          <a:xfrm>
            <a:off x="5050810" y="5213286"/>
            <a:ext cx="735841" cy="276999"/>
          </a:xfrm>
          <a:prstGeom prst="rect">
            <a:avLst/>
          </a:prstGeom>
          <a:noFill/>
        </p:spPr>
        <p:txBody>
          <a:bodyPr wrap="square" rtlCol="0">
            <a:spAutoFit/>
          </a:bodyPr>
          <a:lstStyle/>
          <a:p>
            <a:pPr algn="r"/>
            <a:r>
              <a:rPr lang="pt-PT" sz="1200" dirty="0" err="1"/>
              <a:t>Freepik</a:t>
            </a:r>
            <a:endParaRPr lang="pt-PT" sz="1200" dirty="0"/>
          </a:p>
        </p:txBody>
      </p:sp>
      <p:pic>
        <p:nvPicPr>
          <p:cNvPr id="5" name="Picture 2">
            <a:extLst>
              <a:ext uri="{FF2B5EF4-FFF2-40B4-BE49-F238E27FC236}">
                <a16:creationId xmlns:a16="http://schemas.microsoft.com/office/drawing/2014/main" id="{2EC057E0-2C84-3339-D557-5C9F60ED2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36" y="6158693"/>
            <a:ext cx="96218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2297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52F8D0-D617-C3CE-1892-BEFE0B3AD81B}"/>
              </a:ext>
            </a:extLst>
          </p:cNvPr>
          <p:cNvSpPr>
            <a:spLocks noGrp="1"/>
          </p:cNvSpPr>
          <p:nvPr>
            <p:ph type="title"/>
          </p:nvPr>
        </p:nvSpPr>
        <p:spPr>
          <a:xfrm>
            <a:off x="1605699" y="265700"/>
            <a:ext cx="6836867" cy="1087771"/>
          </a:xfrm>
        </p:spPr>
        <p:txBody>
          <a:bodyPr/>
          <a:lstStyle/>
          <a:p>
            <a:r>
              <a:rPr lang="en-US" dirty="0"/>
              <a:t>Art from different types of soil</a:t>
            </a:r>
            <a:endParaRPr lang="pt-PT" dirty="0"/>
          </a:p>
        </p:txBody>
      </p:sp>
      <p:pic>
        <p:nvPicPr>
          <p:cNvPr id="1026" name="Picture 2" descr="Escultura artística em areia de mulher mítica à beira-mar">
            <a:extLst>
              <a:ext uri="{FF2B5EF4-FFF2-40B4-BE49-F238E27FC236}">
                <a16:creationId xmlns:a16="http://schemas.microsoft.com/office/drawing/2014/main" id="{469F1CF1-B467-CDC8-4EB4-67BA6B19C0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44" y="1485153"/>
            <a:ext cx="3589896" cy="2012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to completa da trilha de paralelepípedos">
            <a:extLst>
              <a:ext uri="{FF2B5EF4-FFF2-40B4-BE49-F238E27FC236}">
                <a16:creationId xmlns:a16="http://schemas.microsoft.com/office/drawing/2014/main" id="{623721BF-515E-FDB2-EA77-CB9812905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722" y="1133021"/>
            <a:ext cx="2040016" cy="27171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quitetura de casa tradicional">
            <a:extLst>
              <a:ext uri="{FF2B5EF4-FFF2-40B4-BE49-F238E27FC236}">
                <a16:creationId xmlns:a16="http://schemas.microsoft.com/office/drawing/2014/main" id="{0DB67DB6-2611-3BAE-90A4-60F5420E36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7868" y="1184907"/>
            <a:ext cx="3589896" cy="23913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cean Odyssey Fun Day At The Beach foto">
            <a:extLst>
              <a:ext uri="{FF2B5EF4-FFF2-40B4-BE49-F238E27FC236}">
                <a16:creationId xmlns:a16="http://schemas.microsoft.com/office/drawing/2014/main" id="{F884BD17-7CC3-B5D8-7534-42803F58FE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850" y="3758972"/>
            <a:ext cx="3643732" cy="24272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ma criança faz um jarro de barro numa roda de oleiro.">
            <a:extLst>
              <a:ext uri="{FF2B5EF4-FFF2-40B4-BE49-F238E27FC236}">
                <a16:creationId xmlns:a16="http://schemas.microsoft.com/office/drawing/2014/main" id="{FD60619B-13D3-387E-591A-6E5262F616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4213" y="3869936"/>
            <a:ext cx="3589896" cy="239708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Vista lateral de escultura em argila com mãos">
            <a:extLst>
              <a:ext uri="{FF2B5EF4-FFF2-40B4-BE49-F238E27FC236}">
                <a16:creationId xmlns:a16="http://schemas.microsoft.com/office/drawing/2014/main" id="{D6B7B3E0-46D1-BD7B-033D-A91B73B434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8709" y="3838404"/>
            <a:ext cx="3380881" cy="2252120"/>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a:extLst>
              <a:ext uri="{FF2B5EF4-FFF2-40B4-BE49-F238E27FC236}">
                <a16:creationId xmlns:a16="http://schemas.microsoft.com/office/drawing/2014/main" id="{36C99683-3359-74C1-E785-054A30F1CD4F}"/>
              </a:ext>
            </a:extLst>
          </p:cNvPr>
          <p:cNvSpPr txBox="1"/>
          <p:nvPr/>
        </p:nvSpPr>
        <p:spPr>
          <a:xfrm>
            <a:off x="9229726" y="740581"/>
            <a:ext cx="1271588" cy="276999"/>
          </a:xfrm>
          <a:prstGeom prst="rect">
            <a:avLst/>
          </a:prstGeom>
          <a:noFill/>
        </p:spPr>
        <p:txBody>
          <a:bodyPr wrap="square" rtlCol="0">
            <a:spAutoFit/>
          </a:bodyPr>
          <a:lstStyle/>
          <a:p>
            <a:r>
              <a:rPr lang="pt-PT" sz="1200" dirty="0"/>
              <a:t>Imagens </a:t>
            </a:r>
            <a:r>
              <a:rPr lang="pt-PT" sz="1200" dirty="0" err="1"/>
              <a:t>Freepik</a:t>
            </a:r>
            <a:endParaRPr lang="pt-PT" sz="1200" dirty="0"/>
          </a:p>
        </p:txBody>
      </p:sp>
      <p:pic>
        <p:nvPicPr>
          <p:cNvPr id="3" name="Picture 2">
            <a:extLst>
              <a:ext uri="{FF2B5EF4-FFF2-40B4-BE49-F238E27FC236}">
                <a16:creationId xmlns:a16="http://schemas.microsoft.com/office/drawing/2014/main" id="{CF1E0A04-AF35-5487-FC18-C8AA431779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811" y="6285118"/>
            <a:ext cx="9621838" cy="61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28768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266" y="4709"/>
            <a:ext cx="2086137" cy="144659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565" y="3880625"/>
            <a:ext cx="1356878" cy="7155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20" y="4016288"/>
            <a:ext cx="850367" cy="52522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7113" y="3989229"/>
            <a:ext cx="1746290" cy="74761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5381" y="4035526"/>
            <a:ext cx="1534554" cy="45258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9651" y="3880625"/>
            <a:ext cx="1231900" cy="9144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6364" y="4918173"/>
            <a:ext cx="2693577" cy="565099"/>
          </a:xfrm>
          <a:prstGeom prst="rect">
            <a:avLst/>
          </a:prstGeom>
        </p:spPr>
      </p:pic>
      <p:sp>
        <p:nvSpPr>
          <p:cNvPr id="12" name="TextBox 11"/>
          <p:cNvSpPr txBox="1"/>
          <p:nvPr/>
        </p:nvSpPr>
        <p:spPr>
          <a:xfrm>
            <a:off x="3311424" y="1451042"/>
            <a:ext cx="2632985" cy="553998"/>
          </a:xfrm>
          <a:prstGeom prst="rect">
            <a:avLst/>
          </a:prstGeom>
          <a:noFill/>
        </p:spPr>
        <p:txBody>
          <a:bodyPr wrap="square" rtlCol="0">
            <a:spAutoFit/>
          </a:bodyPr>
          <a:lstStyle/>
          <a:p>
            <a:r>
              <a:rPr lang="en-US" sz="1200" cap="small" dirty="0">
                <a:solidFill>
                  <a:schemeClr val="accent2">
                    <a:lumMod val="75000"/>
                  </a:schemeClr>
                </a:solidFill>
              </a:rPr>
              <a:t>2022-1-BG01-KA220-SCH-000085065</a:t>
            </a:r>
            <a:endParaRPr lang="en-GB" sz="1200" dirty="0">
              <a:solidFill>
                <a:schemeClr val="accent2">
                  <a:lumMod val="75000"/>
                </a:schemeClr>
              </a:solidFill>
            </a:endParaRPr>
          </a:p>
          <a:p>
            <a:r>
              <a:rPr lang="en-GB" dirty="0"/>
              <a:t> </a:t>
            </a:r>
          </a:p>
        </p:txBody>
      </p:sp>
      <p:sp>
        <p:nvSpPr>
          <p:cNvPr id="13" name="TextBox 12"/>
          <p:cNvSpPr txBox="1"/>
          <p:nvPr/>
        </p:nvSpPr>
        <p:spPr>
          <a:xfrm>
            <a:off x="2118565" y="1911267"/>
            <a:ext cx="5637069" cy="1754326"/>
          </a:xfrm>
          <a:prstGeom prst="rect">
            <a:avLst/>
          </a:prstGeom>
          <a:noFill/>
        </p:spPr>
        <p:txBody>
          <a:bodyPr wrap="square" rtlCol="0">
            <a:spAutoFit/>
          </a:bodyPr>
          <a:lstStyle/>
          <a:p>
            <a:r>
              <a:rPr lang="en-GB" dirty="0">
                <a:solidFill>
                  <a:schemeClr val="accent2">
                    <a:lumMod val="60000"/>
                    <a:lumOff val="40000"/>
                  </a:schemeClr>
                </a:solidFill>
              </a:rPr>
              <a:t>Subject: </a:t>
            </a:r>
            <a:r>
              <a:rPr lang="en-GB" b="1" dirty="0">
                <a:solidFill>
                  <a:srgbClr val="0070C0"/>
                </a:solidFill>
              </a:rPr>
              <a:t>Natural Science</a:t>
            </a:r>
          </a:p>
          <a:p>
            <a:r>
              <a:rPr lang="en-GB" dirty="0">
                <a:solidFill>
                  <a:schemeClr val="accent2">
                    <a:lumMod val="60000"/>
                    <a:lumOff val="40000"/>
                  </a:schemeClr>
                </a:solidFill>
              </a:rPr>
              <a:t>Age of students:</a:t>
            </a:r>
            <a:r>
              <a:rPr lang="en-GB" dirty="0"/>
              <a:t> </a:t>
            </a:r>
            <a:r>
              <a:rPr lang="en-GB" b="1" dirty="0">
                <a:solidFill>
                  <a:srgbClr val="0070C0"/>
                </a:solidFill>
              </a:rPr>
              <a:t>9 – 10  years old</a:t>
            </a:r>
          </a:p>
          <a:p>
            <a:r>
              <a:rPr lang="en-GB" dirty="0">
                <a:solidFill>
                  <a:schemeClr val="accent2">
                    <a:lumMod val="60000"/>
                    <a:lumOff val="40000"/>
                  </a:schemeClr>
                </a:solidFill>
              </a:rPr>
              <a:t>Topic:</a:t>
            </a:r>
            <a:r>
              <a:rPr lang="en-GB" dirty="0">
                <a:solidFill>
                  <a:srgbClr val="0070C0"/>
                </a:solidFill>
              </a:rPr>
              <a:t> </a:t>
            </a:r>
            <a:r>
              <a:rPr lang="en-GB" b="1" dirty="0">
                <a:solidFill>
                  <a:srgbClr val="0070C0"/>
                </a:solidFill>
              </a:rPr>
              <a:t>Nature</a:t>
            </a:r>
          </a:p>
          <a:p>
            <a:r>
              <a:rPr lang="en-GB" dirty="0">
                <a:solidFill>
                  <a:schemeClr val="accent2">
                    <a:lumMod val="60000"/>
                    <a:lumOff val="40000"/>
                  </a:schemeClr>
                </a:solidFill>
              </a:rPr>
              <a:t>Resource Title: </a:t>
            </a:r>
            <a:r>
              <a:rPr lang="en-GB" b="1" dirty="0">
                <a:solidFill>
                  <a:srgbClr val="0070C0"/>
                </a:solidFill>
              </a:rPr>
              <a:t>Soil Permeability </a:t>
            </a:r>
            <a:br>
              <a:rPr lang="en-GB" dirty="0">
                <a:solidFill>
                  <a:schemeClr val="accent2">
                    <a:lumMod val="60000"/>
                    <a:lumOff val="40000"/>
                  </a:schemeClr>
                </a:solidFill>
              </a:rPr>
            </a:br>
            <a:r>
              <a:rPr lang="en-GB" b="1" dirty="0">
                <a:solidFill>
                  <a:schemeClr val="accent2">
                    <a:lumMod val="60000"/>
                    <a:lumOff val="40000"/>
                  </a:schemeClr>
                </a:solidFill>
              </a:rPr>
              <a:t>Credits:</a:t>
            </a:r>
            <a:r>
              <a:rPr lang="en-GB" b="1" dirty="0">
                <a:solidFill>
                  <a:srgbClr val="0070C0"/>
                </a:solidFill>
              </a:rPr>
              <a:t> AECE – Escola </a:t>
            </a:r>
            <a:r>
              <a:rPr lang="en-GB" b="1" dirty="0" err="1">
                <a:solidFill>
                  <a:srgbClr val="0070C0"/>
                </a:solidFill>
              </a:rPr>
              <a:t>Básica</a:t>
            </a:r>
            <a:r>
              <a:rPr lang="en-GB" b="1" dirty="0">
                <a:solidFill>
                  <a:srgbClr val="0070C0"/>
                </a:solidFill>
              </a:rPr>
              <a:t> da Zona Verde </a:t>
            </a:r>
          </a:p>
          <a:p>
            <a:endParaRPr lang="en-GB" dirty="0"/>
          </a:p>
        </p:txBody>
      </p:sp>
      <p:sp>
        <p:nvSpPr>
          <p:cNvPr id="14" name="TextBox 13"/>
          <p:cNvSpPr txBox="1"/>
          <p:nvPr/>
        </p:nvSpPr>
        <p:spPr>
          <a:xfrm>
            <a:off x="2992582" y="5766168"/>
            <a:ext cx="4562763" cy="261610"/>
          </a:xfrm>
          <a:prstGeom prst="rect">
            <a:avLst/>
          </a:prstGeom>
          <a:noFill/>
        </p:spPr>
        <p:txBody>
          <a:bodyPr wrap="square" rtlCol="0">
            <a:spAutoFit/>
          </a:bodyPr>
          <a:lstStyle/>
          <a:p>
            <a:pPr algn="ctr"/>
            <a:r>
              <a:rPr lang="en-GB" sz="1100" dirty="0"/>
              <a:t>All media are within the EU intellectual property law.</a:t>
            </a:r>
          </a:p>
        </p:txBody>
      </p:sp>
      <p:sp>
        <p:nvSpPr>
          <p:cNvPr id="15" name="TextBox 14"/>
          <p:cNvSpPr txBox="1"/>
          <p:nvPr/>
        </p:nvSpPr>
        <p:spPr>
          <a:xfrm>
            <a:off x="434182" y="6304518"/>
            <a:ext cx="11179750" cy="430887"/>
          </a:xfrm>
          <a:prstGeom prst="rect">
            <a:avLst/>
          </a:prstGeom>
          <a:noFill/>
        </p:spPr>
        <p:txBody>
          <a:bodyPr wrap="square" rtlCol="0">
            <a:spAutoFit/>
          </a:bodyPr>
          <a:lstStyle/>
          <a:p>
            <a:pPr algn="ctr"/>
            <a:r>
              <a:rPr lang="en-GB" sz="1100" dirty="0"/>
              <a:t>The European Commission’s support for this publication does not constitute an endorsement of the contents, which reflect the views only of the authors, and the Commission cannot be held responsible for any use which may be made of the information contained herein.</a:t>
            </a:r>
          </a:p>
        </p:txBody>
      </p:sp>
    </p:spTree>
    <p:extLst>
      <p:ext uri="{BB962C8B-B14F-4D97-AF65-F5344CB8AC3E}">
        <p14:creationId xmlns:p14="http://schemas.microsoft.com/office/powerpoint/2010/main" val="596058398"/>
      </p:ext>
    </p:extLst>
  </p:cSld>
  <p:clrMapOvr>
    <a:masterClrMapping/>
  </p:clrMapOvr>
</p:sld>
</file>

<file path=ppt/theme/theme1.xml><?xml version="1.0" encoding="utf-8"?>
<a:theme xmlns:a="http://schemas.openxmlformats.org/drawingml/2006/main" name="Facet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1239</TotalTime>
  <Words>215</Words>
  <Application>Microsoft Office PowerPoint</Application>
  <PresentationFormat>Ecrã Panorâmico</PresentationFormat>
  <Paragraphs>24</Paragraphs>
  <Slides>7</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7</vt:i4>
      </vt:variant>
    </vt:vector>
  </HeadingPairs>
  <TitlesOfParts>
    <vt:vector size="11" baseType="lpstr">
      <vt:lpstr>Arial</vt:lpstr>
      <vt:lpstr>Trebuchet MS</vt:lpstr>
      <vt:lpstr>Wingdings 3</vt:lpstr>
      <vt:lpstr>Faceta</vt:lpstr>
      <vt:lpstr>The Soil Uses Different types of Soil</vt:lpstr>
      <vt:lpstr>Types of Soil</vt:lpstr>
      <vt:lpstr>Loamy Soil</vt:lpstr>
      <vt:lpstr>Sandy Soil</vt:lpstr>
      <vt:lpstr>Clay Soil</vt:lpstr>
      <vt:lpstr>Art from different types of soil</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utilização dos solos</dc:title>
  <dc:creator>Cristina Martins</dc:creator>
  <cp:lastModifiedBy>Paula Couto</cp:lastModifiedBy>
  <cp:revision>7</cp:revision>
  <dcterms:created xsi:type="dcterms:W3CDTF">2024-03-08T17:19:12Z</dcterms:created>
  <dcterms:modified xsi:type="dcterms:W3CDTF">2024-05-22T19:22:57Z</dcterms:modified>
</cp:coreProperties>
</file>